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A2D921-A7DD-484E-AC8F-0F32137F46AA}">
  <a:tblStyle styleId="{D3A2D921-A7DD-484E-AC8F-0F32137F46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54779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805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a2f80f3b9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a2f80f3b9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994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a46eb6f2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a46eb6f2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199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a2f80f3b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a2f80f3b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590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a729022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a729022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313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46eb6f2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46eb6f2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901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a2f80f3b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ca2f80f3b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88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a2f80f3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a2f80f3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082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a2f80f3b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ca2f80f3b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65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a2f80f3b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a2f80f3b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791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a2f80f3b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ca2f80f3b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49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a2f80f3b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a2f80f3b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564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a38f76c1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a38f76c1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033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a2f80f3b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a2f80f3b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074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a2f80f3b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ca2f80f3b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986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away.php?to=https%3A%2F%2Fwww.youtube.com%2Fwatch%3Fv%3D5DY-xjdytCc%26ab_channel%3DAins%257BAssanaliZeinegabylov%257D&amp;cc_key=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hh.ru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artner.com/en/documents/3867365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3725" y="1159300"/>
            <a:ext cx="8520600" cy="1308600"/>
          </a:xfrm>
          <a:prstGeom prst="rect">
            <a:avLst/>
          </a:prstGeom>
          <a:effectLst>
            <a:outerShdw dist="38100" dir="8040000" algn="bl" rotWithShape="0">
              <a:srgbClr val="FFDC60"/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600" b="1">
                <a:solidFill>
                  <a:srgbClr val="351C75"/>
                </a:solidFill>
              </a:rPr>
              <a:t>РАЗРАБОТКА ОБУЧАЮЩЕЙ СИСТЕМЫ SIMULEARN</a:t>
            </a:r>
            <a:endParaRPr sz="3600" b="1">
              <a:solidFill>
                <a:srgbClr val="351C75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88" y="3030575"/>
            <a:ext cx="5686720" cy="17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862" y="3030575"/>
            <a:ext cx="1673551" cy="17216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title" idx="4294967295"/>
          </p:nvPr>
        </p:nvSpPr>
        <p:spPr>
          <a:xfrm>
            <a:off x="311700" y="118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120" b="1">
                <a:solidFill>
                  <a:srgbClr val="351C75"/>
                </a:solidFill>
              </a:rPr>
              <a:t>Университет “Туран”</a:t>
            </a:r>
            <a:endParaRPr sz="2120" b="1">
              <a:solidFill>
                <a:srgbClr val="351C75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l="6527" t="7501" r="78355" b="86415"/>
          <a:stretch/>
        </p:blipFill>
        <p:spPr>
          <a:xfrm>
            <a:off x="3685450" y="625650"/>
            <a:ext cx="1773101" cy="40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311700" y="130475"/>
            <a:ext cx="85206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351C75"/>
                </a:solidFill>
                <a:highlight>
                  <a:srgbClr val="FFFFFF"/>
                </a:highlight>
              </a:rPr>
              <a:t>ФИНАНСОВАЯ МОДЕЛЬ И </a:t>
            </a:r>
            <a:endParaRPr sz="2400" b="1">
              <a:solidFill>
                <a:srgbClr val="351C75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351C75"/>
                </a:solidFill>
                <a:highlight>
                  <a:srgbClr val="FFFFFF"/>
                </a:highlight>
              </a:rPr>
              <a:t>СПОСОБЫ ФИНАНСИРОВАНИЯ</a:t>
            </a:r>
            <a:endParaRPr sz="2400" b="1">
              <a:solidFill>
                <a:srgbClr val="351C75"/>
              </a:solidFill>
            </a:endParaRPr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1041450" y="1281625"/>
            <a:ext cx="7061100" cy="3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351C75"/>
                </a:solidFill>
                <a:highlight>
                  <a:srgbClr val="FFFFFF"/>
                </a:highlight>
              </a:rPr>
              <a:t>Для построения финансовой модели нам нужно учесть следующие расходы:</a:t>
            </a:r>
            <a:endParaRPr sz="1400">
              <a:solidFill>
                <a:srgbClr val="351C75"/>
              </a:solidFill>
              <a:highlight>
                <a:srgbClr val="FFFFFF"/>
              </a:highlight>
            </a:endParaRPr>
          </a:p>
          <a:p>
            <a:pPr marL="0" marR="0" lvl="0" indent="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351C75"/>
              </a:solidFill>
              <a:highlight>
                <a:srgbClr val="FFFFFF"/>
              </a:highlight>
            </a:endParaRPr>
          </a:p>
          <a:p>
            <a:pPr marL="0" marR="0" lvl="0" indent="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351C75"/>
                </a:solidFill>
                <a:highlight>
                  <a:srgbClr val="FFFFFF"/>
                </a:highlight>
              </a:rPr>
              <a:t>1. Зарплата разработчиков: </a:t>
            </a:r>
            <a:endParaRPr sz="1400">
              <a:solidFill>
                <a:srgbClr val="351C75"/>
              </a:solidFill>
              <a:highlight>
                <a:srgbClr val="FFFFFF"/>
              </a:highlight>
            </a:endParaRPr>
          </a:p>
          <a:p>
            <a:pPr marL="0" marR="0" lvl="0" indent="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351C75"/>
                </a:solidFill>
                <a:highlight>
                  <a:srgbClr val="FFFFFF"/>
                </a:highlight>
              </a:rPr>
              <a:t>5 разработчиков * 150 000 тенге/месяц * 3 месяца =</a:t>
            </a:r>
            <a:r>
              <a:rPr lang="ru" sz="1400" b="1">
                <a:solidFill>
                  <a:srgbClr val="351C75"/>
                </a:solidFill>
                <a:highlight>
                  <a:srgbClr val="FFFFFF"/>
                </a:highlight>
              </a:rPr>
              <a:t> 2 250 000 тенге.</a:t>
            </a:r>
            <a:endParaRPr sz="1400" b="1">
              <a:solidFill>
                <a:srgbClr val="351C75"/>
              </a:solidFill>
              <a:highlight>
                <a:srgbClr val="FFFFFF"/>
              </a:highlight>
            </a:endParaRPr>
          </a:p>
          <a:p>
            <a:pPr marL="0" marR="0" lvl="0" indent="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351C75"/>
              </a:solidFill>
              <a:highlight>
                <a:srgbClr val="FFFFFF"/>
              </a:highlight>
            </a:endParaRPr>
          </a:p>
          <a:p>
            <a:pPr marL="0" marR="0" lvl="0" indent="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351C75"/>
                </a:solidFill>
                <a:highlight>
                  <a:srgbClr val="FFFFFF"/>
                </a:highlight>
              </a:rPr>
              <a:t>2. Затраты на маркетинг: 300 000 тенге/месяц * 3 месяца = </a:t>
            </a:r>
            <a:r>
              <a:rPr lang="ru" sz="1400" b="1">
                <a:solidFill>
                  <a:srgbClr val="351C75"/>
                </a:solidFill>
                <a:highlight>
                  <a:srgbClr val="FFFFFF"/>
                </a:highlight>
              </a:rPr>
              <a:t>900 000 тенге.</a:t>
            </a:r>
            <a:endParaRPr sz="1400" b="1">
              <a:solidFill>
                <a:srgbClr val="351C75"/>
              </a:solidFill>
              <a:highlight>
                <a:srgbClr val="FFFFFF"/>
              </a:highlight>
            </a:endParaRPr>
          </a:p>
          <a:p>
            <a:pPr marL="0" marR="0" lvl="0" indent="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351C75"/>
              </a:solidFill>
              <a:highlight>
                <a:srgbClr val="FFFFFF"/>
              </a:highlight>
            </a:endParaRPr>
          </a:p>
          <a:p>
            <a:pPr marL="0" marR="0" lvl="0" indent="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351C75"/>
                </a:solidFill>
                <a:highlight>
                  <a:srgbClr val="FFFFFF"/>
                </a:highlight>
              </a:rPr>
              <a:t>3. Стоимость разработки: 2 250 000 тенге + 900 000 тенге = </a:t>
            </a:r>
            <a:r>
              <a:rPr lang="ru" sz="1400" b="1">
                <a:solidFill>
                  <a:srgbClr val="351C75"/>
                </a:solidFill>
                <a:highlight>
                  <a:srgbClr val="FFFFFF"/>
                </a:highlight>
              </a:rPr>
              <a:t>3 150 000 тенге.</a:t>
            </a:r>
            <a:endParaRPr sz="1400" b="1">
              <a:solidFill>
                <a:srgbClr val="351C75"/>
              </a:solidFill>
              <a:highlight>
                <a:srgbClr val="FFFFFF"/>
              </a:highlight>
            </a:endParaRPr>
          </a:p>
          <a:p>
            <a:pPr marL="0" marR="0" lvl="0" indent="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351C75"/>
              </a:solidFill>
              <a:highlight>
                <a:srgbClr val="FFFFFF"/>
              </a:highlight>
            </a:endParaRPr>
          </a:p>
          <a:p>
            <a:pPr marL="0" marR="0" lvl="0" indent="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351C75"/>
                </a:solidFill>
                <a:highlight>
                  <a:srgbClr val="FFFFFF"/>
                </a:highlight>
              </a:rPr>
              <a:t>4. Постоянные затраты: 300 000 тенге/месяц * 3 месяца = </a:t>
            </a:r>
            <a:r>
              <a:rPr lang="ru" sz="1400" b="1">
                <a:solidFill>
                  <a:srgbClr val="351C75"/>
                </a:solidFill>
                <a:highlight>
                  <a:srgbClr val="FFFFFF"/>
                </a:highlight>
              </a:rPr>
              <a:t>900 000 тенге.</a:t>
            </a:r>
            <a:endParaRPr sz="1400" b="1">
              <a:solidFill>
                <a:srgbClr val="351C7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311700" y="138975"/>
            <a:ext cx="8520600" cy="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351C75"/>
                </a:solidFill>
                <a:highlight>
                  <a:srgbClr val="FFFFFF"/>
                </a:highlight>
              </a:rPr>
              <a:t>ФИНАНСОВАЯ МОДЕЛЬ И </a:t>
            </a:r>
            <a:endParaRPr sz="2400" b="1">
              <a:solidFill>
                <a:srgbClr val="351C75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351C75"/>
                </a:solidFill>
                <a:highlight>
                  <a:srgbClr val="FFFFFF"/>
                </a:highlight>
              </a:rPr>
              <a:t>СПОСОБЫ ФИНАНСИРОВАНИЯ</a:t>
            </a:r>
            <a:endParaRPr sz="2400" b="1">
              <a:solidFill>
                <a:srgbClr val="351C75"/>
              </a:solidFill>
            </a:endParaRPr>
          </a:p>
        </p:txBody>
      </p:sp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212550" y="1205250"/>
            <a:ext cx="8718900" cy="31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351C75"/>
                </a:solidFill>
                <a:highlight>
                  <a:schemeClr val="lt1"/>
                </a:highlight>
              </a:rPr>
              <a:t>Теперь определим выручку:</a:t>
            </a:r>
            <a:endParaRPr sz="1400">
              <a:solidFill>
                <a:srgbClr val="351C75"/>
              </a:solidFill>
              <a:highlight>
                <a:schemeClr val="lt1"/>
              </a:highlight>
            </a:endParaRPr>
          </a:p>
          <a:p>
            <a:pPr marL="0" lvl="0" indent="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351C75"/>
                </a:solidFill>
                <a:highlight>
                  <a:schemeClr val="lt1"/>
                </a:highlight>
              </a:rPr>
              <a:t>1. Выручка от подписки: 500 пользователей * 5 000 тенге/пользователь/месяц = 2 500 000 тенге. Теперь мы можем определить точку безубыточности (когда выручка равна затратам): </a:t>
            </a:r>
            <a:r>
              <a:rPr lang="ru" sz="1300">
                <a:solidFill>
                  <a:srgbClr val="351C75"/>
                </a:solidFill>
                <a:highlight>
                  <a:schemeClr val="lt1"/>
                </a:highlight>
              </a:rPr>
              <a:t>Точка безубыточности = Постоянные затраты / (Цена на подписку - Переменные затраты на подписку). </a:t>
            </a:r>
            <a:r>
              <a:rPr lang="ru" sz="1400">
                <a:solidFill>
                  <a:srgbClr val="351C75"/>
                </a:solidFill>
                <a:highlight>
                  <a:schemeClr val="lt1"/>
                </a:highlight>
              </a:rPr>
              <a:t>Переменные затраты на подписку - это нулевые, так как каждый пользователь, добавленный в приложение, не влечет дополнительных затрат.</a:t>
            </a:r>
            <a:endParaRPr sz="1400">
              <a:solidFill>
                <a:srgbClr val="351C75"/>
              </a:solidFill>
              <a:highlight>
                <a:schemeClr val="lt1"/>
              </a:highlight>
            </a:endParaRPr>
          </a:p>
          <a:p>
            <a:pPr marL="0" lvl="0" indent="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b="1">
                <a:solidFill>
                  <a:srgbClr val="351C75"/>
                </a:solidFill>
                <a:highlight>
                  <a:schemeClr val="lt1"/>
                </a:highlight>
              </a:rPr>
              <a:t>Точка безубыточности</a:t>
            </a:r>
            <a:r>
              <a:rPr lang="ru" sz="1400">
                <a:solidFill>
                  <a:srgbClr val="351C75"/>
                </a:solidFill>
                <a:highlight>
                  <a:schemeClr val="lt1"/>
                </a:highlight>
              </a:rPr>
              <a:t> = 900 000 тенге / (5 000 тенге/пользователь/месяц) = 180 пользователей.</a:t>
            </a:r>
            <a:endParaRPr sz="1400">
              <a:solidFill>
                <a:srgbClr val="351C75"/>
              </a:solidFill>
              <a:highlight>
                <a:schemeClr val="lt1"/>
              </a:highlight>
            </a:endParaRPr>
          </a:p>
          <a:p>
            <a:pPr marL="0" lvl="0" indent="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351C75"/>
                </a:solidFill>
                <a:highlight>
                  <a:schemeClr val="lt1"/>
                </a:highlight>
              </a:rPr>
              <a:t>Срок окупаемости можно рассчитать, разделив стоимость разработки на прибыль в месяц: Срок окупаемости = Стоимость разработки / (Выручка в месяц - Постоянные затраты в месяц).</a:t>
            </a:r>
            <a:endParaRPr sz="1400">
              <a:solidFill>
                <a:srgbClr val="351C75"/>
              </a:solidFill>
              <a:highlight>
                <a:schemeClr val="lt1"/>
              </a:highlight>
            </a:endParaRPr>
          </a:p>
          <a:p>
            <a:pPr marL="0" lvl="0" indent="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b="1">
                <a:solidFill>
                  <a:srgbClr val="351C75"/>
                </a:solidFill>
                <a:highlight>
                  <a:schemeClr val="lt1"/>
                </a:highlight>
              </a:rPr>
              <a:t>Срок окупаемости</a:t>
            </a:r>
            <a:r>
              <a:rPr lang="ru" sz="1400">
                <a:solidFill>
                  <a:srgbClr val="351C75"/>
                </a:solidFill>
                <a:highlight>
                  <a:schemeClr val="lt1"/>
                </a:highlight>
              </a:rPr>
              <a:t> = 3 150 000 тенге / (2 500 000 тенге - 300 000 тенге/месяц) ≈ 1.58 месяца.</a:t>
            </a:r>
            <a:endParaRPr sz="1400">
              <a:solidFill>
                <a:srgbClr val="351C75"/>
              </a:solidFill>
              <a:highlight>
                <a:schemeClr val="lt1"/>
              </a:highlight>
            </a:endParaRPr>
          </a:p>
          <a:p>
            <a:pPr marL="0" lvl="0" indent="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351C75"/>
                </a:solidFill>
                <a:highlight>
                  <a:schemeClr val="lt1"/>
                </a:highlight>
              </a:rPr>
              <a:t>Таким образом, точка безубыточности составляет 180 пользователей, и при текущем уровне доходов проект окупится примерно через 1.58 месяца, то есть не более 2 месяцев.</a:t>
            </a:r>
            <a:endParaRPr sz="1400">
              <a:solidFill>
                <a:srgbClr val="351C75"/>
              </a:solidFill>
              <a:highlight>
                <a:srgbClr val="FFFFFF"/>
              </a:highlight>
            </a:endParaRPr>
          </a:p>
          <a:p>
            <a:pPr marL="0" marR="0" lvl="0" indent="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351C7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333150" y="531975"/>
            <a:ext cx="8520600" cy="9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351C75"/>
                </a:solidFill>
                <a:highlight>
                  <a:srgbClr val="FFFFFF"/>
                </a:highlight>
              </a:rPr>
              <a:t>ЦЕННОСТНОЕ ПРЕДЛОЖЕНИЕ И СПОСОБ РЕАЛИЗАЦИИ ПРОЕКТА </a:t>
            </a:r>
            <a:endParaRPr sz="2400" b="1">
              <a:solidFill>
                <a:srgbClr val="351C75"/>
              </a:solidFill>
            </a:endParaRPr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182950" y="1638025"/>
            <a:ext cx="4691400" cy="29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668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95"/>
              <a:buNone/>
            </a:pPr>
            <a:r>
              <a:rPr lang="ru" sz="1495" dirty="0">
                <a:solidFill>
                  <a:srgbClr val="351C75"/>
                </a:solidFill>
                <a:highlight>
                  <a:schemeClr val="lt1"/>
                </a:highlight>
              </a:rPr>
              <a:t>1. Программа проще для понимания и ориентирована на студентов, в отличие от программ-конкурентов.</a:t>
            </a:r>
            <a:endParaRPr sz="1495" dirty="0">
              <a:solidFill>
                <a:srgbClr val="351C75"/>
              </a:solidFill>
              <a:highlight>
                <a:schemeClr val="lt1"/>
              </a:highlight>
            </a:endParaRPr>
          </a:p>
          <a:p>
            <a:pPr marL="133668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1C75"/>
              </a:buClr>
              <a:buSzPts val="1495"/>
              <a:buNone/>
            </a:pPr>
            <a:r>
              <a:rPr lang="ru" sz="1495" dirty="0">
                <a:solidFill>
                  <a:srgbClr val="351C75"/>
                </a:solidFill>
                <a:highlight>
                  <a:schemeClr val="lt1"/>
                </a:highlight>
              </a:rPr>
              <a:t>2. Разработка уже начата, основной ресурс есть. </a:t>
            </a:r>
            <a:endParaRPr sz="1495" dirty="0">
              <a:solidFill>
                <a:srgbClr val="351C75"/>
              </a:solidFill>
              <a:highlight>
                <a:schemeClr val="lt1"/>
              </a:highlight>
            </a:endParaRPr>
          </a:p>
          <a:p>
            <a:pPr marL="133668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1C75"/>
              </a:buClr>
              <a:buSzPts val="1495"/>
              <a:buNone/>
            </a:pPr>
            <a:r>
              <a:rPr lang="ru" sz="1495" dirty="0">
                <a:solidFill>
                  <a:srgbClr val="351C75"/>
                </a:solidFill>
                <a:highlight>
                  <a:schemeClr val="lt1"/>
                </a:highlight>
              </a:rPr>
              <a:t>3. Можно масштабировать – добавлять новый функционал, размещать рекламу.</a:t>
            </a:r>
            <a:endParaRPr sz="1495" dirty="0">
              <a:solidFill>
                <a:srgbClr val="351C75"/>
              </a:solidFill>
              <a:highlight>
                <a:schemeClr val="lt1"/>
              </a:highlight>
            </a:endParaRPr>
          </a:p>
          <a:p>
            <a:pPr marL="133668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51C75"/>
              </a:buClr>
              <a:buSzPts val="1495"/>
              <a:buNone/>
            </a:pPr>
            <a:r>
              <a:rPr lang="ru" sz="1495" dirty="0">
                <a:solidFill>
                  <a:srgbClr val="351C75"/>
                </a:solidFill>
                <a:highlight>
                  <a:schemeClr val="lt1"/>
                </a:highlight>
              </a:rPr>
              <a:t>4. Бизнес-инкубатор может помочь реализовать проект, используя накопленные знания и опыт, поскольку команда состоит из технических специалистов и нуждается в помощи. </a:t>
            </a:r>
            <a:endParaRPr sz="1865" dirty="0">
              <a:solidFill>
                <a:schemeClr val="dk1"/>
              </a:solidFill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775" y="2016925"/>
            <a:ext cx="3887964" cy="23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311700" y="691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351C75"/>
                </a:solidFill>
                <a:highlight>
                  <a:srgbClr val="FFFFFF"/>
                </a:highlight>
              </a:rPr>
              <a:t>Ссылка на видео работы приложения</a:t>
            </a:r>
            <a:endParaRPr sz="2400" b="1">
              <a:solidFill>
                <a:srgbClr val="351C75"/>
              </a:solidFill>
              <a:highlight>
                <a:srgbClr val="FFFFFF"/>
              </a:highlight>
            </a:endParaRPr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1"/>
          </p:nvPr>
        </p:nvSpPr>
        <p:spPr>
          <a:xfrm>
            <a:off x="311700" y="1399200"/>
            <a:ext cx="8520600" cy="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1400" dirty="0">
                <a:solidFill>
                  <a:srgbClr val="351C75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https://www.youtube.com/watch?v=5DY-xjdytCc&amp;ab_channel=Ains{AssanaliZeinegabylov}</a:t>
            </a:r>
            <a:endParaRPr sz="1400" dirty="0">
              <a:solidFill>
                <a:srgbClr val="351C75"/>
              </a:solidFill>
              <a:highlight>
                <a:srgbClr val="FFFFFF"/>
              </a:highlight>
              <a:uFill>
                <a:noFill/>
              </a:uFill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638" y="2448575"/>
            <a:ext cx="5686720" cy="17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311700" y="1193200"/>
            <a:ext cx="8520600" cy="5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351C75"/>
                </a:solidFill>
                <a:highlight>
                  <a:srgbClr val="FFFFFF"/>
                </a:highlight>
              </a:rPr>
              <a:t>СПИСОК ИСПОЛЬЗОВАННЫХ ИСТОЧНИКОВ</a:t>
            </a:r>
            <a:endParaRPr sz="2400" b="1">
              <a:solidFill>
                <a:srgbClr val="351C75"/>
              </a:solidFill>
              <a:highlight>
                <a:srgbClr val="FFFFFF"/>
              </a:highlight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1"/>
          </p:nvPr>
        </p:nvSpPr>
        <p:spPr>
          <a:xfrm>
            <a:off x="1041450" y="2097800"/>
            <a:ext cx="7061100" cy="12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51C75"/>
              </a:buClr>
              <a:buSzPts val="1400"/>
              <a:buAutoNum type="arabicPeriod"/>
            </a:pPr>
            <a:r>
              <a:rPr lang="ru" sz="1400">
                <a:solidFill>
                  <a:srgbClr val="351C75"/>
                </a:solidFill>
                <a:highlight>
                  <a:srgbClr val="FFFFFF"/>
                </a:highlight>
              </a:rPr>
              <a:t>Статистика рекрутингового сервиса HeadHunter за 2023 год – URL: </a:t>
            </a:r>
            <a:r>
              <a:rPr lang="ru" sz="1400">
                <a:solidFill>
                  <a:srgbClr val="351C75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https://stats.hh.ru/</a:t>
            </a:r>
            <a:r>
              <a:rPr lang="ru" sz="1400">
                <a:solidFill>
                  <a:srgbClr val="351C75"/>
                </a:solidFill>
                <a:highlight>
                  <a:srgbClr val="FFFFFF"/>
                </a:highlight>
              </a:rPr>
              <a:t> </a:t>
            </a:r>
            <a:endParaRPr sz="1400">
              <a:solidFill>
                <a:srgbClr val="351C75"/>
              </a:solidFill>
              <a:highlight>
                <a:srgbClr val="FFFFFF"/>
              </a:highlight>
            </a:endParaRPr>
          </a:p>
          <a:p>
            <a:pPr marL="457200" marR="0" lvl="0" indent="-3175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AutoNum type="arabicPeriod"/>
            </a:pPr>
            <a:r>
              <a:rPr lang="ru" sz="1400">
                <a:solidFill>
                  <a:srgbClr val="351C75"/>
                </a:solidFill>
                <a:highlight>
                  <a:srgbClr val="FFFFFF"/>
                </a:highlight>
              </a:rPr>
              <a:t>Gartner. (2023, March 23). Market Guide for Simulation and Modeling Software for Advanced Scale Analytics. URL: </a:t>
            </a:r>
            <a:r>
              <a:rPr lang="ru" sz="1400">
                <a:solidFill>
                  <a:srgbClr val="351C75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https://www.gartner.com/en/documents/3867365</a:t>
            </a:r>
            <a:endParaRPr sz="2000">
              <a:solidFill>
                <a:srgbClr val="E8ECE8"/>
              </a:solidFill>
            </a:endParaRPr>
          </a:p>
          <a:p>
            <a:pPr marL="0" marR="0" lvl="0" indent="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rgbClr val="351C7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311700" y="1700650"/>
            <a:ext cx="8520600" cy="11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solidFill>
                  <a:srgbClr val="351C75"/>
                </a:solidFill>
                <a:highlight>
                  <a:srgbClr val="FFFFFF"/>
                </a:highlight>
              </a:rPr>
              <a:t>СПАСИБО </a:t>
            </a:r>
            <a:endParaRPr sz="3600" b="1">
              <a:solidFill>
                <a:srgbClr val="351C75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solidFill>
                  <a:srgbClr val="351C75"/>
                </a:solidFill>
                <a:highlight>
                  <a:srgbClr val="FFFFFF"/>
                </a:highlight>
              </a:rPr>
              <a:t>ЗА ВНИМАНИЕ!</a:t>
            </a:r>
            <a:endParaRPr sz="3600" b="1">
              <a:solidFill>
                <a:srgbClr val="351C7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41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 b="1">
                <a:solidFill>
                  <a:srgbClr val="351C75"/>
                </a:solidFill>
              </a:rPr>
              <a:t>КОМАНДА ПРОЕКТА</a:t>
            </a:r>
            <a:endParaRPr sz="2420" b="1">
              <a:solidFill>
                <a:srgbClr val="351C75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1157737" y="3199300"/>
            <a:ext cx="1362000" cy="1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>
                <a:solidFill>
                  <a:srgbClr val="351C75"/>
                </a:solidFill>
              </a:rPr>
              <a:t>Алимбекова Аяулым</a:t>
            </a:r>
            <a:endParaRPr sz="1400" b="1">
              <a:solidFill>
                <a:srgbClr val="351C75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 b="1">
                <a:solidFill>
                  <a:srgbClr val="351C75"/>
                </a:solidFill>
              </a:rPr>
              <a:t>UX Researcher</a:t>
            </a:r>
            <a:endParaRPr sz="1200" b="1">
              <a:solidFill>
                <a:srgbClr val="351C75"/>
              </a:solidFill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2901412" y="3199300"/>
            <a:ext cx="1362000" cy="1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>
                <a:solidFill>
                  <a:srgbClr val="351C75"/>
                </a:solidFill>
              </a:rPr>
              <a:t>Гаврилова Анастасия</a:t>
            </a:r>
            <a:endParaRPr sz="1400" b="1">
              <a:solidFill>
                <a:srgbClr val="351C75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200" b="1">
                <a:solidFill>
                  <a:srgbClr val="351C75"/>
                </a:solidFill>
              </a:rPr>
              <a:t>Team Lead</a:t>
            </a:r>
            <a:endParaRPr sz="1200" b="1">
              <a:solidFill>
                <a:srgbClr val="351C75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685101" y="3199295"/>
            <a:ext cx="1545900" cy="1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 b="1">
                <a:solidFill>
                  <a:srgbClr val="351C75"/>
                </a:solidFill>
              </a:rPr>
              <a:t>Зейнеғабылов Асанәлі</a:t>
            </a:r>
            <a:endParaRPr sz="1400" b="1">
              <a:solidFill>
                <a:srgbClr val="351C75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>
              <a:solidFill>
                <a:srgbClr val="351C75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b="1">
                <a:solidFill>
                  <a:srgbClr val="351C75"/>
                </a:solidFill>
              </a:rPr>
              <a:t>Kotlin Backend Developer</a:t>
            </a:r>
            <a:endParaRPr sz="1200" b="1">
              <a:solidFill>
                <a:srgbClr val="351C75"/>
              </a:solidFill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6608185" y="3199299"/>
            <a:ext cx="1545900" cy="1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 dirty="0">
                <a:solidFill>
                  <a:srgbClr val="351C75"/>
                </a:solidFill>
              </a:rPr>
              <a:t>Шлепнёв Богдан</a:t>
            </a:r>
            <a:endParaRPr sz="1400" b="1" dirty="0">
              <a:solidFill>
                <a:srgbClr val="351C75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351C75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351C75"/>
                </a:solidFill>
              </a:rPr>
              <a:t>Project Manager</a:t>
            </a: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185" y="1233982"/>
            <a:ext cx="1442026" cy="1693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4">
            <a:alphaModFix/>
          </a:blip>
          <a:srcRect l="6131" r="8711"/>
          <a:stretch/>
        </p:blipFill>
        <p:spPr>
          <a:xfrm>
            <a:off x="2861400" y="1233983"/>
            <a:ext cx="1442026" cy="169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3712" y="1233982"/>
            <a:ext cx="1270032" cy="169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6">
            <a:alphaModFix/>
          </a:blip>
          <a:srcRect t="22082" r="22612" b="9760"/>
          <a:stretch/>
        </p:blipFill>
        <p:spPr>
          <a:xfrm>
            <a:off x="4731114" y="1233978"/>
            <a:ext cx="1442026" cy="16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66000" y="200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 b="1">
                <a:solidFill>
                  <a:srgbClr val="351C75"/>
                </a:solidFill>
              </a:rPr>
              <a:t>МЕНТОР ПРОЕКТА</a:t>
            </a:r>
            <a:endParaRPr sz="2420" b="1">
              <a:solidFill>
                <a:srgbClr val="351C75"/>
              </a:solidFill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388875" y="1444850"/>
            <a:ext cx="5219700" cy="28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b="1">
                <a:solidFill>
                  <a:srgbClr val="351C75"/>
                </a:solidFill>
              </a:rPr>
              <a:t>Ким Екатерина Романовна</a:t>
            </a:r>
            <a:r>
              <a:rPr lang="ru" sz="1400">
                <a:solidFill>
                  <a:srgbClr val="351C75"/>
                </a:solidFill>
              </a:rPr>
              <a:t>, кандидат технических наук, ассоциированный профессор кафедры “Информационные технологии”</a:t>
            </a:r>
            <a:endParaRPr sz="1400">
              <a:solidFill>
                <a:srgbClr val="351C75"/>
              </a:solidFill>
            </a:endParaRPr>
          </a:p>
          <a:p>
            <a:pPr marL="457200" lvl="0" indent="-317500" algn="just" rtl="0">
              <a:spcBef>
                <a:spcPts val="1200"/>
              </a:spcBef>
              <a:spcAft>
                <a:spcPts val="0"/>
              </a:spcAft>
              <a:buClr>
                <a:srgbClr val="351C75"/>
              </a:buClr>
              <a:buSzPts val="1400"/>
              <a:buChar char="●"/>
            </a:pPr>
            <a:r>
              <a:rPr lang="ru" sz="1400">
                <a:solidFill>
                  <a:srgbClr val="351C75"/>
                </a:solidFill>
              </a:rPr>
              <a:t>Стипендиат Государственной премии молодых ученых (2004-2006 гг.)</a:t>
            </a:r>
            <a:endParaRPr sz="1400">
              <a:solidFill>
                <a:srgbClr val="351C75"/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●"/>
            </a:pPr>
            <a:r>
              <a:rPr lang="ru" sz="1400">
                <a:solidFill>
                  <a:srgbClr val="351C75"/>
                </a:solidFill>
              </a:rPr>
              <a:t>Финалистка программы обучения женщин Казахстана профессиям в сфере информационных технологий “IT-Aiel” (01.08.2023 - 23.10.2023)</a:t>
            </a:r>
            <a:endParaRPr sz="1400">
              <a:solidFill>
                <a:srgbClr val="351C75"/>
              </a:solidFill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●"/>
            </a:pPr>
            <a:r>
              <a:rPr lang="ru" sz="1400">
                <a:solidFill>
                  <a:srgbClr val="351C75"/>
                </a:solidFill>
              </a:rPr>
              <a:t>Супервайзер по НИР и НИРО, МС и АМ кафедры “Информационные технологии”</a:t>
            </a:r>
            <a:endParaRPr sz="1400">
              <a:solidFill>
                <a:srgbClr val="351C75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400" y="1139850"/>
            <a:ext cx="2322100" cy="348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200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351C75"/>
                </a:solidFill>
                <a:highlight>
                  <a:srgbClr val="FFFFFF"/>
                </a:highlight>
              </a:rPr>
              <a:t>КРАТКОЕ ОПИСАНИЕ</a:t>
            </a:r>
            <a:r>
              <a:rPr lang="ru" sz="2400" b="1">
                <a:highlight>
                  <a:srgbClr val="FFFFFF"/>
                </a:highlight>
              </a:rPr>
              <a:t> </a:t>
            </a:r>
            <a:endParaRPr sz="2400" b="1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810000" y="943625"/>
            <a:ext cx="7629900" cy="11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 b="1">
                <a:solidFill>
                  <a:srgbClr val="351C75"/>
                </a:solidFill>
                <a:highlight>
                  <a:srgbClr val="FFFFFF"/>
                </a:highlight>
              </a:rPr>
              <a:t>Обучающая система SimuLearn </a:t>
            </a:r>
            <a:r>
              <a:rPr lang="ru" sz="1400">
                <a:solidFill>
                  <a:srgbClr val="351C75"/>
                </a:solidFill>
                <a:highlight>
                  <a:srgbClr val="FFFFFF"/>
                </a:highlight>
              </a:rPr>
              <a:t>- это инновационный бизнес-проект, направленный на создание обучающей платформы, которая позволит студентам, исследователям и профессионалам в области анализа данных и статистики изучать и практиковать методы моделирования случайных процессов и закономерностей.</a:t>
            </a:r>
            <a:br>
              <a:rPr lang="ru" sz="1400">
                <a:solidFill>
                  <a:srgbClr val="351C75"/>
                </a:solidFill>
                <a:highlight>
                  <a:srgbClr val="FFFFFF"/>
                </a:highlight>
              </a:rPr>
            </a:br>
            <a:endParaRPr sz="1400">
              <a:solidFill>
                <a:srgbClr val="351C75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588" y="2383100"/>
            <a:ext cx="5686720" cy="17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149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351C75"/>
                </a:solidFill>
                <a:highlight>
                  <a:srgbClr val="FFFFFF"/>
                </a:highlight>
              </a:rPr>
              <a:t>АКТУАЛЬНОСТЬ</a:t>
            </a:r>
            <a:endParaRPr sz="2400" b="1">
              <a:solidFill>
                <a:srgbClr val="351C75"/>
              </a:solidFill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455275" y="797100"/>
            <a:ext cx="5802900" cy="3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351C75"/>
                </a:solidFill>
                <a:highlight>
                  <a:srgbClr val="FFFFFF"/>
                </a:highlight>
              </a:rPr>
              <a:t>Актуальность проекта определяется растущим спросом на квалифицированных специалистов в области анализа данных и машинного обучения. </a:t>
            </a:r>
            <a:endParaRPr sz="1400">
              <a:solidFill>
                <a:srgbClr val="351C75"/>
              </a:solidFill>
              <a:highlight>
                <a:srgbClr val="FFFFFF"/>
              </a:highlight>
            </a:endParaRPr>
          </a:p>
          <a:p>
            <a:pPr marL="0" marR="0" lvl="0" indent="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351C75"/>
                </a:solidFill>
                <a:highlight>
                  <a:srgbClr val="FFFFFF"/>
                </a:highlight>
              </a:rPr>
              <a:t>По данным рекрутингового сервиса HH.ru, в октябре 2023 года число вакансий по поиску специалистов в области искусственного интеллекта (AI) выросло год к году на 80%, до 2,67 тыс., машинного обучения (ML) — на 21%, до 392. Чаще всего AI-специалистов сегодня ищут IT-компании и системные интеграторы (1,41 тыс. вакансий, рост на 44% год к году), телекоммуникационные компании (649 вакансий, рост на 15%) и компании финансового сектора (216 вакансий, рост на 100%) [1].</a:t>
            </a:r>
            <a:endParaRPr sz="1400">
              <a:solidFill>
                <a:srgbClr val="351C75"/>
              </a:solidFill>
              <a:highlight>
                <a:srgbClr val="FFFFFF"/>
              </a:highlight>
            </a:endParaRPr>
          </a:p>
          <a:p>
            <a:pPr marL="0" marR="0" lvl="0" indent="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351C75"/>
                </a:solidFill>
                <a:highlight>
                  <a:srgbClr val="FFFFFF"/>
                </a:highlight>
              </a:rPr>
              <a:t>Современные технологии все более интегрируются в различные сферы бизнеса, науки и техники, и понимание случайных закономерностей и способов их моделирования становится ключевым навыком. </a:t>
            </a:r>
            <a:endParaRPr sz="1400">
              <a:solidFill>
                <a:srgbClr val="351C75"/>
              </a:solidFill>
              <a:highlight>
                <a:srgbClr val="FFFFFF"/>
              </a:highlight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l="24294" t="22007" r="23749" b="22191"/>
          <a:stretch/>
        </p:blipFill>
        <p:spPr>
          <a:xfrm>
            <a:off x="6589725" y="1408687"/>
            <a:ext cx="2166075" cy="2326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06800" y="7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351C75"/>
                </a:solidFill>
                <a:highlight>
                  <a:srgbClr val="FFFFFF"/>
                </a:highlight>
              </a:rPr>
              <a:t>АНАЛИЗ РЫНКА</a:t>
            </a:r>
            <a:endParaRPr sz="2400" b="1">
              <a:solidFill>
                <a:srgbClr val="351C75"/>
              </a:solidFill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644125"/>
            <a:ext cx="85206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CE8"/>
              </a:buClr>
              <a:buSzPts val="1800"/>
              <a:buFont typeface="Times New Roman"/>
              <a:buNone/>
            </a:pPr>
            <a:r>
              <a:rPr lang="ru" sz="1400">
                <a:solidFill>
                  <a:srgbClr val="351C75"/>
                </a:solidFill>
                <a:highlight>
                  <a:srgbClr val="FFFFFF"/>
                </a:highlight>
              </a:rPr>
              <a:t>Рассмотрим две программы, направленные на изучение и моделирование систем: AnyLogic и Ramus (таблица 1).</a:t>
            </a:r>
            <a:r>
              <a:rPr lang="ru" sz="1400">
                <a:solidFill>
                  <a:srgbClr val="0D0D0D"/>
                </a:solidFill>
                <a:highlight>
                  <a:srgbClr val="FFFFFF"/>
                </a:highlight>
              </a:rPr>
              <a:t> </a:t>
            </a:r>
            <a:endParaRPr>
              <a:solidFill>
                <a:srgbClr val="E8ECE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400"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graphicFrame>
        <p:nvGraphicFramePr>
          <p:cNvPr id="101" name="Google Shape;101;p18"/>
          <p:cNvGraphicFramePr/>
          <p:nvPr/>
        </p:nvGraphicFramePr>
        <p:xfrm>
          <a:off x="705750" y="1343900"/>
          <a:ext cx="7847825" cy="3188420"/>
        </p:xfrm>
        <a:graphic>
          <a:graphicData uri="http://schemas.openxmlformats.org/drawingml/2006/table">
            <a:tbl>
              <a:tblPr>
                <a:noFill/>
                <a:tableStyleId>{D3A2D921-A7DD-484E-AC8F-0F32137F46AA}</a:tableStyleId>
              </a:tblPr>
              <a:tblGrid>
                <a:gridCol w="350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5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ru" sz="1100" b="1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Критерий</a:t>
                      </a:r>
                      <a:endParaRPr sz="1100" b="1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ru" sz="1100" b="1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AnyLogic</a:t>
                      </a:r>
                      <a:endParaRPr sz="1100" b="1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Ramus</a:t>
                      </a:r>
                      <a:endParaRPr sz="1100" b="1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Функциональность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высокая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высокая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Интерактивность обучения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нет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нет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Адаптивность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да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да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Удобство использования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среднее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среднее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Содержание и качество обучающих материалов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вне программы – высокое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вне программы – высокое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Технические требования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высокие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высокие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Поддержка и обновления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платно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платно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Отзывы и рейтинги пользователей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высокий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>
                          <a:solidFill>
                            <a:srgbClr val="351C75"/>
                          </a:solidFill>
                          <a:highlight>
                            <a:srgbClr val="FFFFFF"/>
                          </a:highlight>
                        </a:rPr>
                        <a:t>высокий</a:t>
                      </a:r>
                      <a:endParaRPr sz="1100">
                        <a:solidFill>
                          <a:srgbClr val="351C7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51C7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2" name="Google Shape;102;p18"/>
          <p:cNvSpPr txBox="1"/>
          <p:nvPr/>
        </p:nvSpPr>
        <p:spPr>
          <a:xfrm>
            <a:off x="2678025" y="4614275"/>
            <a:ext cx="3903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51C75"/>
                </a:solidFill>
                <a:highlight>
                  <a:srgbClr val="FFFFFF"/>
                </a:highlight>
              </a:rPr>
              <a:t>Таблица 1. Критерии оценивания Ramus и AnyLogic [2].</a:t>
            </a:r>
            <a:endParaRPr sz="1100">
              <a:solidFill>
                <a:srgbClr val="351C7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11700" y="394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351C75"/>
                </a:solidFill>
                <a:highlight>
                  <a:srgbClr val="FFFFFF"/>
                </a:highlight>
              </a:rPr>
              <a:t>ЦЕЛЕВАЯ АУДИТОРИЯ</a:t>
            </a:r>
            <a:endParaRPr sz="2400" b="1">
              <a:solidFill>
                <a:srgbClr val="351C75"/>
              </a:solidFill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141551" y="3351171"/>
            <a:ext cx="29433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25">
                <a:solidFill>
                  <a:srgbClr val="351C75"/>
                </a:solidFill>
              </a:rPr>
              <a:t>Студенты и выпускники образовательных учреждений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3211175" y="3351183"/>
            <a:ext cx="2990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25">
                <a:solidFill>
                  <a:srgbClr val="351C75"/>
                </a:solidFill>
              </a:rPr>
              <a:t>Профессионалы в области аналитики и науки о данных</a:t>
            </a:r>
            <a:endParaRPr sz="1425">
              <a:solidFill>
                <a:srgbClr val="351C75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6328200" y="3455421"/>
            <a:ext cx="24741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25">
                <a:solidFill>
                  <a:srgbClr val="351C75"/>
                </a:solidFill>
              </a:rPr>
              <a:t>Научные исследователи</a:t>
            </a:r>
            <a:endParaRPr sz="1425">
              <a:solidFill>
                <a:srgbClr val="351C75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62" y="1530908"/>
            <a:ext cx="2534264" cy="1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038" y="1530908"/>
            <a:ext cx="2240925" cy="15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5">
            <a:alphaModFix/>
          </a:blip>
          <a:srcRect l="2723" r="6491"/>
          <a:stretch/>
        </p:blipFill>
        <p:spPr>
          <a:xfrm>
            <a:off x="6248700" y="1530908"/>
            <a:ext cx="2473976" cy="15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t="7749"/>
          <a:stretch/>
        </p:blipFill>
        <p:spPr>
          <a:xfrm>
            <a:off x="212525" y="1076540"/>
            <a:ext cx="1974225" cy="14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587" y="1076540"/>
            <a:ext cx="1974225" cy="14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5">
            <a:alphaModFix/>
          </a:blip>
          <a:srcRect l="6548" r="15124"/>
          <a:stretch/>
        </p:blipFill>
        <p:spPr>
          <a:xfrm>
            <a:off x="212525" y="3020520"/>
            <a:ext cx="1974226" cy="14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7587" y="3020520"/>
            <a:ext cx="1974225" cy="14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2357088" y="872475"/>
            <a:ext cx="4220100" cy="3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None/>
            </a:pPr>
            <a:r>
              <a:rPr lang="ru" sz="1400" dirty="0">
                <a:solidFill>
                  <a:srgbClr val="351C75"/>
                </a:solidFill>
              </a:rPr>
              <a:t>1. Один из главных ресурсов – разработчики, он уже имеется и задействован.</a:t>
            </a:r>
            <a:endParaRPr sz="1400" dirty="0">
              <a:solidFill>
                <a:srgbClr val="351C75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400" dirty="0">
              <a:solidFill>
                <a:srgbClr val="351C75"/>
              </a:solidFill>
            </a:endParaRPr>
          </a:p>
          <a:p>
            <a:pPr marL="13970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351C75"/>
              </a:buClr>
              <a:buSzPts val="1400"/>
              <a:buNone/>
            </a:pPr>
            <a:r>
              <a:rPr lang="ru" sz="1400" dirty="0">
                <a:solidFill>
                  <a:srgbClr val="351C75"/>
                </a:solidFill>
              </a:rPr>
              <a:t>2</a:t>
            </a:r>
            <a:r>
              <a:rPr lang="ru-RU" sz="1400" dirty="0">
                <a:solidFill>
                  <a:srgbClr val="351C75"/>
                </a:solidFill>
              </a:rPr>
              <a:t>. </a:t>
            </a:r>
            <a:r>
              <a:rPr lang="ru" sz="1400" dirty="0">
                <a:solidFill>
                  <a:srgbClr val="351C75"/>
                </a:solidFill>
              </a:rPr>
              <a:t>Ресурс, который может потребоваться при доработке регистрации и авторизованной зоны – сервер для хранения данных (либо облачное хранилище).</a:t>
            </a:r>
            <a:endParaRPr sz="1400" dirty="0">
              <a:solidFill>
                <a:srgbClr val="351C75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endParaRPr sz="1400" dirty="0">
              <a:solidFill>
                <a:srgbClr val="351C75"/>
              </a:solidFill>
            </a:endParaRPr>
          </a:p>
          <a:p>
            <a:pPr marL="13970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351C75"/>
              </a:buClr>
              <a:buSzPts val="1400"/>
              <a:buNone/>
            </a:pPr>
            <a:r>
              <a:rPr lang="ru" sz="1400" dirty="0">
                <a:solidFill>
                  <a:srgbClr val="351C75"/>
                </a:solidFill>
              </a:rPr>
              <a:t>3. Ключевой партнер, с которым мы планируем сотрудничать Университет «Туран».</a:t>
            </a:r>
            <a:endParaRPr sz="1400" dirty="0">
              <a:solidFill>
                <a:srgbClr val="351C75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endParaRPr sz="1400" dirty="0">
              <a:solidFill>
                <a:srgbClr val="351C75"/>
              </a:solidFill>
            </a:endParaRPr>
          </a:p>
          <a:p>
            <a:pPr marL="13970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351C75"/>
              </a:buClr>
              <a:buSzPts val="1400"/>
              <a:buNone/>
            </a:pPr>
            <a:r>
              <a:rPr lang="ru" sz="1400" dirty="0">
                <a:solidFill>
                  <a:srgbClr val="351C75"/>
                </a:solidFill>
              </a:rPr>
              <a:t>4. Действия, которые требуются – доработать и продать продукт другим учебным заведениям, для этого необходимы специалисты в области маркетинга и продвижения. </a:t>
            </a:r>
            <a:endParaRPr sz="1400" dirty="0">
              <a:solidFill>
                <a:srgbClr val="351C75"/>
              </a:solidFill>
            </a:endParaRPr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311688" y="126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351C75"/>
                </a:solidFill>
              </a:rPr>
              <a:t>КЛЮЧЕВЫЕ РЕСУРСЫ, ДЕЙСТВИЯ И ПАРТНЕРЫ</a:t>
            </a:r>
            <a:endParaRPr sz="2400" b="1">
              <a:solidFill>
                <a:srgbClr val="351C7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311700" y="351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351C75"/>
                </a:solidFill>
                <a:highlight>
                  <a:srgbClr val="FFFFFF"/>
                </a:highlight>
              </a:rPr>
              <a:t>МЕТОДЫ ПРОДВИЖЕНИЯ</a:t>
            </a:r>
            <a:endParaRPr sz="2400" b="1">
              <a:solidFill>
                <a:srgbClr val="351C75"/>
              </a:solidFill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1"/>
          </p:nvPr>
        </p:nvSpPr>
        <p:spPr>
          <a:xfrm>
            <a:off x="311700" y="3702950"/>
            <a:ext cx="8520600" cy="9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351C75"/>
                </a:solidFill>
                <a:highlight>
                  <a:srgbClr val="FFFFFF"/>
                </a:highlight>
              </a:rPr>
              <a:t>Сотрудничество с университетами, SMM, запуск рекламных кампаний на популярных онлайн-платформах, таких как Google Ads, Facebook Ads, LinkedIn Ads и других, нацеленных на аудиторию, заинтересованную в образовании и анализе данных участие в конференциях и в других научных и учебно-методических мероприятиях</a:t>
            </a:r>
            <a:endParaRPr sz="1400">
              <a:solidFill>
                <a:srgbClr val="351C75"/>
              </a:solidFill>
              <a:highlight>
                <a:srgbClr val="FFFFFF"/>
              </a:highlight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25" y="1255125"/>
            <a:ext cx="1610097" cy="79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7400" y="1535675"/>
            <a:ext cx="911413" cy="911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525" y="2052325"/>
            <a:ext cx="1122800" cy="11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5125" y="1178595"/>
            <a:ext cx="1241851" cy="798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6136" y="2530138"/>
            <a:ext cx="1241838" cy="41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84000" y="1892199"/>
            <a:ext cx="1330476" cy="4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8814" y="1255125"/>
            <a:ext cx="2790450" cy="2035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918</Words>
  <Application>Microsoft Office PowerPoint</Application>
  <PresentationFormat>On-screen Show (16:9)</PresentationFormat>
  <Paragraphs>100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Simple Light</vt:lpstr>
      <vt:lpstr>РАЗРАБОТКА ОБУЧАЮЩЕЙ СИСТЕМЫ SIMULEARN</vt:lpstr>
      <vt:lpstr>КОМАНДА ПРОЕКТА</vt:lpstr>
      <vt:lpstr>МЕНТОР ПРОЕКТА</vt:lpstr>
      <vt:lpstr>КРАТКОЕ ОПИСАНИЕ </vt:lpstr>
      <vt:lpstr>АКТУАЛЬНОСТЬ</vt:lpstr>
      <vt:lpstr>АНАЛИЗ РЫНКА</vt:lpstr>
      <vt:lpstr>ЦЕЛЕВАЯ АУДИТОРИЯ</vt:lpstr>
      <vt:lpstr>КЛЮЧЕВЫЕ РЕСУРСЫ, ДЕЙСТВИЯ И ПАРТНЕРЫ</vt:lpstr>
      <vt:lpstr>МЕТОДЫ ПРОДВИЖЕНИЯ</vt:lpstr>
      <vt:lpstr>ФИНАНСОВАЯ МОДЕЛЬ И  СПОСОБЫ ФИНАНСИРОВАНИЯ</vt:lpstr>
      <vt:lpstr>ФИНАНСОВАЯ МОДЕЛЬ И  СПОСОБЫ ФИНАНСИРОВАНИЯ</vt:lpstr>
      <vt:lpstr>ЦЕННОСТНОЕ ПРЕДЛОЖЕНИЕ И СПОСОБ РЕАЛИЗАЦИИ ПРОЕКТА </vt:lpstr>
      <vt:lpstr>Ссылка на видео работы приложения</vt:lpstr>
      <vt:lpstr>СПИСОК ИСПОЛЬЗОВАННЫХ ИСТОЧНИКОВ</vt:lpstr>
      <vt:lpstr>СПАСИБО 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ОБУЧАЮЩЕЙ СИСТЕМЫ SIMULEARN</dc:title>
  <dc:creator>un.student</dc:creator>
  <cp:lastModifiedBy>Alimbekova Ayaulym</cp:lastModifiedBy>
  <cp:revision>2</cp:revision>
  <dcterms:modified xsi:type="dcterms:W3CDTF">2024-04-09T16:13:20Z</dcterms:modified>
</cp:coreProperties>
</file>